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60" r:id="rId3"/>
    <p:sldId id="262" r:id="rId4"/>
    <p:sldId id="269" r:id="rId5"/>
    <p:sldId id="267"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271" autoAdjust="0"/>
  </p:normalViewPr>
  <p:slideViewPr>
    <p:cSldViewPr snapToGrid="0">
      <p:cViewPr varScale="1">
        <p:scale>
          <a:sx n="55" d="100"/>
          <a:sy n="55" d="100"/>
        </p:scale>
        <p:origin x="13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7A7BE4-BBC7-4E7C-899A-4E9CA869B52E}" type="datetimeFigureOut">
              <a:rPr lang="en-US"/>
              <a:pPr>
                <a:defRPr/>
              </a:pPr>
              <a:t>03-Oct-16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0BE3528-60F0-4B3D-86C9-01B91F0B70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I asked you to name some of the threats youths face while using the internet, what would be your response?</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3FB379-4DEA-46C5-8BCD-E7B99189EF58}"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Socialise</a:t>
            </a:r>
          </a:p>
          <a:p>
            <a:pPr eaLnBrk="1" hangingPunct="1">
              <a:spcBef>
                <a:spcPct val="0"/>
              </a:spcBef>
            </a:pPr>
            <a:r>
              <a:rPr lang="en-US" altLang="en-US"/>
              <a:t>Communicate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56E43A-ED1E-457D-A15B-CC2CF16CBD40}"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Have all the interventions worked? May be its time we went back to the drawing board</a:t>
            </a:r>
          </a:p>
          <a:p>
            <a:pPr eaLnBrk="1" hangingPunct="1">
              <a:spcBef>
                <a:spcPct val="0"/>
              </a:spcBef>
            </a:pPr>
            <a:r>
              <a:rPr lang="en-US" altLang="en-US"/>
              <a:t>- Branded them as wiered spoiled brats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B65B46-743B-4953-8640-3DA0757617B0}"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if we chose that rather than….</a:t>
            </a:r>
          </a:p>
          <a:p>
            <a:pPr eaLnBrk="1" hangingPunct="1">
              <a:spcBef>
                <a:spcPct val="0"/>
              </a:spcBef>
            </a:pPr>
            <a:r>
              <a:rPr lang="en-US" altLang="en-US"/>
              <a:t>Rather than sitting on the sidelines minding our own business, what if we took action, got involved, got engaged in addressing the challenges that the youth we teach face in their day to day l</a:t>
            </a:r>
          </a:p>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E3C2FB-9FDC-4CE0-90C0-7397374FFD41}"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May be we can equip them with the skills to navigate the World Wide Wilderness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01C5C2-9670-4879-96D4-EADDB726B17E}" type="slidenum">
              <a:rPr lang="en-US" altLang="en-US" smtClean="0"/>
              <a:pPr fontAlgn="base">
                <a:spcBef>
                  <a:spcPct val="0"/>
                </a:spcBef>
                <a:spcAft>
                  <a:spcPct val="0"/>
                </a:spcAft>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3A8C3-DE3C-45BC-99CA-B60E1EF264F2}" type="datetimeFigureOut">
              <a:rPr lang="en-US"/>
              <a:pPr>
                <a:defRPr/>
              </a:pPr>
              <a:t>03-Oct-16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B993A-7F09-48DC-AECE-110E89381D0C}" type="slidenum">
              <a:rPr lang="en-US"/>
              <a:pPr>
                <a:defRPr/>
              </a:pPr>
              <a:t>‹#›</a:t>
            </a:fld>
            <a:endParaRPr lang="en-US"/>
          </a:p>
        </p:txBody>
      </p:sp>
    </p:spTree>
    <p:extLst>
      <p:ext uri="{BB962C8B-B14F-4D97-AF65-F5344CB8AC3E}">
        <p14:creationId xmlns:p14="http://schemas.microsoft.com/office/powerpoint/2010/main" val="198393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BABED-E206-415E-8A6A-AC53E5547E68}" type="datetimeFigureOut">
              <a:rPr lang="en-US"/>
              <a:pPr>
                <a:defRPr/>
              </a:pPr>
              <a:t>03-Oct-16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40F487-2ACD-4AA0-A160-9638829926D9}" type="slidenum">
              <a:rPr lang="en-US"/>
              <a:pPr>
                <a:defRPr/>
              </a:pPr>
              <a:t>‹#›</a:t>
            </a:fld>
            <a:endParaRPr lang="en-US"/>
          </a:p>
        </p:txBody>
      </p:sp>
    </p:spTree>
    <p:extLst>
      <p:ext uri="{BB962C8B-B14F-4D97-AF65-F5344CB8AC3E}">
        <p14:creationId xmlns:p14="http://schemas.microsoft.com/office/powerpoint/2010/main" val="1038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AB651D-EC8F-4A19-93E9-27535ACF317E}" type="datetimeFigureOut">
              <a:rPr lang="en-US"/>
              <a:pPr>
                <a:defRPr/>
              </a:pPr>
              <a:t>03-Oct-16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7D1A2C-8997-4DAB-8F05-A6307629A455}" type="slidenum">
              <a:rPr lang="en-US"/>
              <a:pPr>
                <a:defRPr/>
              </a:pPr>
              <a:t>‹#›</a:t>
            </a:fld>
            <a:endParaRPr lang="en-US"/>
          </a:p>
        </p:txBody>
      </p:sp>
    </p:spTree>
    <p:extLst>
      <p:ext uri="{BB962C8B-B14F-4D97-AF65-F5344CB8AC3E}">
        <p14:creationId xmlns:p14="http://schemas.microsoft.com/office/powerpoint/2010/main" val="372552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812213" y="6324600"/>
            <a:ext cx="3379787" cy="461963"/>
          </a:xfrm>
          <a:prstGeom prst="rect">
            <a:avLst/>
          </a:prstGeom>
          <a:noFill/>
          <a:effectLst>
            <a:outerShdw blurRad="50800" dist="38100" algn="l" rotWithShape="0">
              <a:prstClr val="black">
                <a:alpha val="40000"/>
              </a:prstClr>
            </a:outerShdw>
          </a:effectLst>
        </p:spPr>
        <p:txBody>
          <a:bodyPr>
            <a:spAutoFit/>
          </a:bodyPr>
          <a:lstStyle/>
          <a:p>
            <a:pPr algn="ctr" eaLnBrk="1" fontAlgn="auto" hangingPunct="1">
              <a:spcBef>
                <a:spcPts val="0"/>
              </a:spcBef>
              <a:spcAft>
                <a:spcPts val="0"/>
              </a:spcAft>
              <a:defRPr/>
            </a:pPr>
            <a:r>
              <a:rPr lang="en-US" sz="2400" dirty="0">
                <a:latin typeface="+mn-lt"/>
              </a:rPr>
              <a:t>www.kalsworld.com</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9BC6C5-6388-41CF-A87A-9311261716C4}" type="datetimeFigureOut">
              <a:rPr lang="en-US"/>
              <a:pPr>
                <a:defRPr/>
              </a:pPr>
              <a:t>03-Oct-16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24A08B-0603-44EE-A88B-C69AF76C6001}" type="slidenum">
              <a:rPr lang="en-US"/>
              <a:pPr>
                <a:defRPr/>
              </a:pPr>
              <a:t>‹#›</a:t>
            </a:fld>
            <a:endParaRPr lang="en-US"/>
          </a:p>
        </p:txBody>
      </p:sp>
    </p:spTree>
    <p:extLst>
      <p:ext uri="{BB962C8B-B14F-4D97-AF65-F5344CB8AC3E}">
        <p14:creationId xmlns:p14="http://schemas.microsoft.com/office/powerpoint/2010/main" val="357862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3C47BA9-C5EE-47A9-BDAB-CE0236B7EFAF}" type="datetimeFigureOut">
              <a:rPr lang="en-US"/>
              <a:pPr>
                <a:defRPr/>
              </a:pPr>
              <a:t>03-Oct-16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53751A-E627-4833-9ADA-D7C5C181D1B8}" type="slidenum">
              <a:rPr lang="en-US"/>
              <a:pPr>
                <a:defRPr/>
              </a:pPr>
              <a:t>‹#›</a:t>
            </a:fld>
            <a:endParaRPr lang="en-US"/>
          </a:p>
        </p:txBody>
      </p:sp>
    </p:spTree>
    <p:extLst>
      <p:ext uri="{BB962C8B-B14F-4D97-AF65-F5344CB8AC3E}">
        <p14:creationId xmlns:p14="http://schemas.microsoft.com/office/powerpoint/2010/main" val="161590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B8C264-29DE-4A3F-9B1C-9A650CC0A3DF}" type="datetimeFigureOut">
              <a:rPr lang="en-US"/>
              <a:pPr>
                <a:defRPr/>
              </a:pPr>
              <a:t>03-Oct-16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399CB6-23E6-4DDC-B203-34452E60B0F0}" type="slidenum">
              <a:rPr lang="en-US"/>
              <a:pPr>
                <a:defRPr/>
              </a:pPr>
              <a:t>‹#›</a:t>
            </a:fld>
            <a:endParaRPr lang="en-US"/>
          </a:p>
        </p:txBody>
      </p:sp>
    </p:spTree>
    <p:extLst>
      <p:ext uri="{BB962C8B-B14F-4D97-AF65-F5344CB8AC3E}">
        <p14:creationId xmlns:p14="http://schemas.microsoft.com/office/powerpoint/2010/main" val="427937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11F0F7F-321C-44C3-A818-D9F732F6D805}" type="datetimeFigureOut">
              <a:rPr lang="en-US"/>
              <a:pPr>
                <a:defRPr/>
              </a:pPr>
              <a:t>03-Oct-16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8B4DEC-7E0A-481D-9A7C-6690CA261288}" type="slidenum">
              <a:rPr lang="en-US"/>
              <a:pPr>
                <a:defRPr/>
              </a:pPr>
              <a:t>‹#›</a:t>
            </a:fld>
            <a:endParaRPr lang="en-US"/>
          </a:p>
        </p:txBody>
      </p:sp>
    </p:spTree>
    <p:extLst>
      <p:ext uri="{BB962C8B-B14F-4D97-AF65-F5344CB8AC3E}">
        <p14:creationId xmlns:p14="http://schemas.microsoft.com/office/powerpoint/2010/main" val="304945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9CBAC2-548F-4680-8A45-10CD83A7D5C0}" type="datetimeFigureOut">
              <a:rPr lang="en-US"/>
              <a:pPr>
                <a:defRPr/>
              </a:pPr>
              <a:t>03-Oct-16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801365-03D2-4C62-852B-093A3D47EA63}" type="slidenum">
              <a:rPr lang="en-US"/>
              <a:pPr>
                <a:defRPr/>
              </a:pPr>
              <a:t>‹#›</a:t>
            </a:fld>
            <a:endParaRPr lang="en-US"/>
          </a:p>
        </p:txBody>
      </p:sp>
    </p:spTree>
    <p:extLst>
      <p:ext uri="{BB962C8B-B14F-4D97-AF65-F5344CB8AC3E}">
        <p14:creationId xmlns:p14="http://schemas.microsoft.com/office/powerpoint/2010/main" val="253173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490EBB-E3DB-4E7C-B577-A3EBE21BFB70}" type="datetimeFigureOut">
              <a:rPr lang="en-US"/>
              <a:pPr>
                <a:defRPr/>
              </a:pPr>
              <a:t>03-Oct-16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42DC00-622F-421D-8DA0-880607683B9D}" type="slidenum">
              <a:rPr lang="en-US"/>
              <a:pPr>
                <a:defRPr/>
              </a:pPr>
              <a:t>‹#›</a:t>
            </a:fld>
            <a:endParaRPr lang="en-US"/>
          </a:p>
        </p:txBody>
      </p:sp>
    </p:spTree>
    <p:extLst>
      <p:ext uri="{BB962C8B-B14F-4D97-AF65-F5344CB8AC3E}">
        <p14:creationId xmlns:p14="http://schemas.microsoft.com/office/powerpoint/2010/main" val="5685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E94D4AA-6D7C-4366-BE4E-B038F604129B}" type="datetimeFigureOut">
              <a:rPr lang="en-US"/>
              <a:pPr>
                <a:defRPr/>
              </a:pPr>
              <a:t>03-Oct-16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5D9FB9-08DB-414A-A0C6-BD5DE959399E}" type="slidenum">
              <a:rPr lang="en-US"/>
              <a:pPr>
                <a:defRPr/>
              </a:pPr>
              <a:t>‹#›</a:t>
            </a:fld>
            <a:endParaRPr lang="en-US"/>
          </a:p>
        </p:txBody>
      </p:sp>
    </p:spTree>
    <p:extLst>
      <p:ext uri="{BB962C8B-B14F-4D97-AF65-F5344CB8AC3E}">
        <p14:creationId xmlns:p14="http://schemas.microsoft.com/office/powerpoint/2010/main" val="84084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35771E1-333A-4EE1-88D8-B8045EA04CE3}" type="datetimeFigureOut">
              <a:rPr lang="en-US"/>
              <a:pPr>
                <a:defRPr/>
              </a:pPr>
              <a:t>03-Oct-16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7DDA3-3C89-4CC3-9B21-694BD5172461}" type="slidenum">
              <a:rPr lang="en-US"/>
              <a:pPr>
                <a:defRPr/>
              </a:pPr>
              <a:t>‹#›</a:t>
            </a:fld>
            <a:endParaRPr lang="en-US"/>
          </a:p>
        </p:txBody>
      </p:sp>
    </p:spTree>
    <p:extLst>
      <p:ext uri="{BB962C8B-B14F-4D97-AF65-F5344CB8AC3E}">
        <p14:creationId xmlns:p14="http://schemas.microsoft.com/office/powerpoint/2010/main" val="241822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FC67C20-E17A-413D-A5B4-C8B19DEBE8F4}" type="datetimeFigureOut">
              <a:rPr lang="en-US"/>
              <a:pPr>
                <a:defRPr/>
              </a:pPr>
              <a:t>03-Oct-16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CC960F6-4788-4184-94E7-CA1EF36131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3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kalsworld.com/"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5563"/>
            <a:ext cx="5051426" cy="35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64518" y="1720471"/>
            <a:ext cx="8634047" cy="1614966"/>
          </a:xfrm>
          <a:solidFill>
            <a:schemeClr val="tx1"/>
          </a:solidFill>
          <a:effectLst>
            <a:softEdge rad="76200"/>
          </a:effectLst>
          <a:extLst/>
        </p:spPr>
        <p:txBody>
          <a:bodyPr rtlCol="0">
            <a:noAutofit/>
          </a:bodyPr>
          <a:lstStyle/>
          <a:p>
            <a:pPr marL="0" indent="0" algn="ctr" eaLnBrk="1" fontAlgn="auto" hangingPunct="1">
              <a:spcAft>
                <a:spcPts val="0"/>
              </a:spcAft>
              <a:buFont typeface="Arial" panose="020B0604020202020204" pitchFamily="34" charset="0"/>
              <a:buNone/>
              <a:defRPr/>
            </a:pPr>
            <a:r>
              <a:rPr lang="en-US" sz="5400" dirty="0">
                <a:solidFill>
                  <a:srgbClr val="FFC000"/>
                </a:solidFill>
                <a:effectLst>
                  <a:outerShdw blurRad="38100" dist="38100" dir="2700000" algn="tl">
                    <a:srgbClr val="000000">
                      <a:alpha val="43137"/>
                    </a:srgbClr>
                  </a:outerShdw>
                </a:effectLst>
              </a:rPr>
              <a:t>What threats do youths face  on the internet today?</a:t>
            </a:r>
          </a:p>
        </p:txBody>
      </p:sp>
      <p:pic>
        <p:nvPicPr>
          <p:cNvPr id="4102" name="Picture 4"/>
          <p:cNvPicPr>
            <a:picLocks noChangeAspect="1"/>
          </p:cNvPicPr>
          <p:nvPr/>
        </p:nvPicPr>
        <p:blipFill>
          <a:blip r:embed="rId4">
            <a:extLst>
              <a:ext uri="{28A0092B-C50C-407E-A947-70E740481C1C}">
                <a14:useLocalDpi xmlns:a14="http://schemas.microsoft.com/office/drawing/2010/main" val="0"/>
              </a:ext>
            </a:extLst>
          </a:blip>
          <a:srcRect l="18851" t="28082" r="16582" b="9766"/>
          <a:stretch>
            <a:fillRect/>
          </a:stretch>
        </p:blipFill>
        <p:spPr bwMode="auto">
          <a:xfrm>
            <a:off x="5403850" y="3335338"/>
            <a:ext cx="7027863"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3394075"/>
            <a:ext cx="2084387"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3736975"/>
            <a:ext cx="3179763" cy="1538288"/>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Verdana"/>
                <a:cs typeface="Arial"/>
              </a:rPr>
              <a:t>AYUB</a:t>
            </a:r>
          </a:p>
          <a:p>
            <a:pPr algn="ctr" eaLnBrk="1" fontAlgn="auto" hangingPunct="1">
              <a:spcBef>
                <a:spcPts val="0"/>
              </a:spcBef>
              <a:spcAft>
                <a:spcPts val="0"/>
              </a:spcAft>
              <a:defRPr/>
            </a:pPr>
            <a:r>
              <a:rPr lang="en-US" sz="2000" b="1" kern="0" dirty="0">
                <a:solidFill>
                  <a:sysClr val="windowText" lastClr="000000"/>
                </a:solidFill>
                <a:latin typeface="Verdana"/>
                <a:cs typeface="Arial"/>
              </a:rPr>
              <a:t>Kalema – </a:t>
            </a:r>
            <a:r>
              <a:rPr lang="en-US" sz="2000" b="1" kern="0" dirty="0" err="1">
                <a:solidFill>
                  <a:sysClr val="windowText" lastClr="000000"/>
                </a:solidFill>
                <a:latin typeface="Verdana"/>
                <a:cs typeface="Arial"/>
              </a:rPr>
              <a:t>Golooba</a:t>
            </a:r>
            <a:endParaRPr lang="en-US" sz="2000" b="1" kern="0" dirty="0">
              <a:solidFill>
                <a:sysClr val="windowText" lastClr="000000"/>
              </a:solidFill>
              <a:latin typeface="Verdana"/>
              <a:cs typeface="Arial"/>
            </a:endParaRPr>
          </a:p>
          <a:p>
            <a:pPr algn="ctr" eaLnBrk="1" fontAlgn="auto" hangingPunct="1">
              <a:spcBef>
                <a:spcPts val="0"/>
              </a:spcBef>
              <a:spcAft>
                <a:spcPts val="0"/>
              </a:spcAft>
              <a:defRPr/>
            </a:pPr>
            <a:r>
              <a:rPr lang="en-US" kern="0" dirty="0" err="1">
                <a:solidFill>
                  <a:sysClr val="windowText" lastClr="000000"/>
                </a:solidFill>
                <a:latin typeface="Verdana"/>
                <a:cs typeface="Arial"/>
              </a:rPr>
              <a:t>Agkalema</a:t>
            </a:r>
            <a:r>
              <a:rPr lang="en-US" kern="0" dirty="0">
                <a:solidFill>
                  <a:sysClr val="windowText" lastClr="000000"/>
                </a:solidFill>
                <a:latin typeface="Verdana"/>
                <a:cs typeface="Arial"/>
              </a:rPr>
              <a:t>[AT]gmail.com</a:t>
            </a:r>
          </a:p>
          <a:p>
            <a:pPr algn="ctr" eaLnBrk="1" fontAlgn="auto" hangingPunct="1">
              <a:spcBef>
                <a:spcPts val="0"/>
              </a:spcBef>
              <a:spcAft>
                <a:spcPts val="0"/>
              </a:spcAft>
              <a:defRPr/>
            </a:pPr>
            <a:r>
              <a:rPr lang="en-US" kern="0" dirty="0">
                <a:solidFill>
                  <a:sysClr val="windowText" lastClr="000000"/>
                </a:solidFill>
                <a:latin typeface="Verdana"/>
                <a:cs typeface="Arial"/>
                <a:hlinkClick r:id="rId6"/>
              </a:rPr>
              <a:t>www.kalsworld.com</a:t>
            </a:r>
            <a:endParaRPr lang="en-US" kern="0" dirty="0">
              <a:solidFill>
                <a:sysClr val="windowText" lastClr="000000"/>
              </a:solidFill>
              <a:latin typeface="Verdana"/>
              <a:cs typeface="Arial"/>
            </a:endParaRPr>
          </a:p>
          <a:p>
            <a:pPr algn="ctr" eaLnBrk="1" fontAlgn="auto" hangingPunct="1">
              <a:spcBef>
                <a:spcPts val="0"/>
              </a:spcBef>
              <a:spcAft>
                <a:spcPts val="0"/>
              </a:spcAft>
              <a:defRPr/>
            </a:pPr>
            <a:r>
              <a:rPr lang="en-US" kern="0" dirty="0">
                <a:solidFill>
                  <a:sysClr val="windowText" lastClr="000000"/>
                </a:solidFill>
                <a:latin typeface="Verdana"/>
                <a:cs typeface="Arial"/>
              </a:rPr>
              <a:t>IM: </a:t>
            </a:r>
            <a:r>
              <a:rPr lang="en-US" kern="0" dirty="0" err="1">
                <a:solidFill>
                  <a:sysClr val="windowText" lastClr="000000"/>
                </a:solidFill>
                <a:latin typeface="Verdana"/>
                <a:cs typeface="Arial"/>
              </a:rPr>
              <a:t>agkalema</a:t>
            </a:r>
            <a:endParaRPr lang="en-US" kern="0" dirty="0">
              <a:solidFill>
                <a:sysClr val="windowText" lastClr="000000"/>
              </a:solidFill>
              <a:latin typeface="Verdan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441700" y="4100513"/>
            <a:ext cx="30972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8000" b="1">
                <a:solidFill>
                  <a:srgbClr val="00B0F0"/>
                </a:solidFill>
              </a:rPr>
              <a:t>Scams</a:t>
            </a:r>
          </a:p>
        </p:txBody>
      </p:sp>
      <p:sp>
        <p:nvSpPr>
          <p:cNvPr id="6" name="Rectangle 5"/>
          <p:cNvSpPr/>
          <p:nvPr/>
        </p:nvSpPr>
        <p:spPr>
          <a:xfrm rot="20275421">
            <a:off x="2933700" y="1084263"/>
            <a:ext cx="5321300" cy="1108075"/>
          </a:xfrm>
          <a:prstGeom prst="rect">
            <a:avLst/>
          </a:prstGeom>
        </p:spPr>
        <p:txBody>
          <a:bodyPr>
            <a:spAutoFit/>
          </a:bodyPr>
          <a:lstStyle/>
          <a:p>
            <a:pPr eaLnBrk="1" fontAlgn="auto" hangingPunct="1">
              <a:spcBef>
                <a:spcPts val="0"/>
              </a:spcBef>
              <a:spcAft>
                <a:spcPts val="0"/>
              </a:spcAft>
              <a:defRPr/>
            </a:pPr>
            <a:r>
              <a:rPr lang="en-US" sz="6600" b="1" dirty="0">
                <a:solidFill>
                  <a:srgbClr val="FF0000"/>
                </a:solidFill>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Pornography</a:t>
            </a:r>
          </a:p>
        </p:txBody>
      </p:sp>
      <p:sp>
        <p:nvSpPr>
          <p:cNvPr id="7" name="TextBox 6"/>
          <p:cNvSpPr txBox="1"/>
          <p:nvPr/>
        </p:nvSpPr>
        <p:spPr>
          <a:xfrm rot="1388957">
            <a:off x="7818438" y="341313"/>
            <a:ext cx="4602162" cy="1200150"/>
          </a:xfrm>
          <a:prstGeom prst="rect">
            <a:avLst/>
          </a:prstGeom>
          <a:noFill/>
        </p:spPr>
        <p:txBody>
          <a:bodyPr>
            <a:spAutoFit/>
          </a:bodyPr>
          <a:lstStyle/>
          <a:p>
            <a:pPr algn="ctr" eaLnBrk="1" fontAlgn="auto" hangingPunct="1">
              <a:spcBef>
                <a:spcPts val="0"/>
              </a:spcBef>
              <a:spcAft>
                <a:spcPts val="0"/>
              </a:spcAft>
              <a:defRPr/>
            </a:pPr>
            <a:r>
              <a:rPr lang="en-US" sz="7200" b="1" dirty="0">
                <a:effectLst>
                  <a:outerShdw blurRad="38100" dist="38100" dir="2700000" algn="tl">
                    <a:srgbClr val="000000">
                      <a:alpha val="43137"/>
                    </a:srgbClr>
                  </a:outerShdw>
                </a:effectLst>
                <a:latin typeface="AR ESSENCE" panose="02000000000000000000" pitchFamily="2" charset="0"/>
              </a:rPr>
              <a:t>Stereotypes</a:t>
            </a:r>
          </a:p>
        </p:txBody>
      </p:sp>
      <p:sp>
        <p:nvSpPr>
          <p:cNvPr id="8" name="TextBox 7"/>
          <p:cNvSpPr txBox="1"/>
          <p:nvPr/>
        </p:nvSpPr>
        <p:spPr>
          <a:xfrm>
            <a:off x="6494463" y="1341438"/>
            <a:ext cx="4527550" cy="1016000"/>
          </a:xfrm>
          <a:prstGeom prst="rect">
            <a:avLst/>
          </a:prstGeom>
          <a:noFill/>
        </p:spPr>
        <p:txBody>
          <a:bodyPr>
            <a:spAutoFit/>
          </a:bodyPr>
          <a:lstStyle/>
          <a:p>
            <a:pPr eaLnBrk="1" fontAlgn="auto" hangingPunct="1">
              <a:spcBef>
                <a:spcPts val="0"/>
              </a:spcBef>
              <a:spcAft>
                <a:spcPts val="0"/>
              </a:spcAft>
              <a:defRPr/>
            </a:pPr>
            <a:r>
              <a:rPr lang="en-US" sz="6000" dirty="0">
                <a:solidFill>
                  <a:srgbClr val="00B050"/>
                </a:solidFill>
                <a:effectLst>
                  <a:outerShdw blurRad="38100" dist="38100" dir="2700000" algn="tl">
                    <a:srgbClr val="000000">
                      <a:alpha val="43137"/>
                    </a:srgbClr>
                  </a:outerShdw>
                </a:effectLst>
                <a:latin typeface="+mn-lt"/>
              </a:rPr>
              <a:t>Identity Theft</a:t>
            </a:r>
          </a:p>
        </p:txBody>
      </p:sp>
      <p:sp>
        <p:nvSpPr>
          <p:cNvPr id="9" name="Rectangle 8"/>
          <p:cNvSpPr/>
          <p:nvPr/>
        </p:nvSpPr>
        <p:spPr>
          <a:xfrm rot="2255623">
            <a:off x="-493713" y="4556125"/>
            <a:ext cx="4691063" cy="1016000"/>
          </a:xfrm>
          <a:prstGeom prst="rect">
            <a:avLst/>
          </a:prstGeom>
        </p:spPr>
        <p:txBody>
          <a:bodyPr>
            <a:spAutoFit/>
          </a:bodyPr>
          <a:lstStyle/>
          <a:p>
            <a:pPr algn="ctr" eaLnBrk="1" fontAlgn="auto" hangingPunct="1">
              <a:spcBef>
                <a:spcPts val="0"/>
              </a:spcBef>
              <a:spcAft>
                <a:spcPts val="0"/>
              </a:spcAft>
              <a:defRPr/>
            </a:pPr>
            <a:r>
              <a:rPr lang="en-US" sz="6000" b="1" dirty="0">
                <a:solidFill>
                  <a:schemeClr val="accent2">
                    <a:lumMod val="75000"/>
                  </a:schemeClr>
                </a:solidFill>
                <a:latin typeface="AR ESSENCE" panose="02000000000000000000" pitchFamily="2" charset="0"/>
              </a:rPr>
              <a:t>Loss of Esteem</a:t>
            </a:r>
          </a:p>
        </p:txBody>
      </p:sp>
      <p:sp>
        <p:nvSpPr>
          <p:cNvPr id="10" name="Rectangle 9"/>
          <p:cNvSpPr>
            <a:spLocks noChangeArrowheads="1"/>
          </p:cNvSpPr>
          <p:nvPr/>
        </p:nvSpPr>
        <p:spPr bwMode="auto">
          <a:xfrm rot="-998317">
            <a:off x="3640138" y="5253038"/>
            <a:ext cx="356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a:latin typeface="Adobe Gothic Std B" panose="020B0800000000000000" pitchFamily="34" charset="-128"/>
                <a:ea typeface="Adobe Gothic Std B" panose="020B0800000000000000" pitchFamily="34" charset="-128"/>
              </a:rPr>
              <a:t>Loneliness</a:t>
            </a:r>
          </a:p>
        </p:txBody>
      </p:sp>
      <p:sp>
        <p:nvSpPr>
          <p:cNvPr id="11" name="Rectangle 10"/>
          <p:cNvSpPr/>
          <p:nvPr/>
        </p:nvSpPr>
        <p:spPr>
          <a:xfrm rot="436348">
            <a:off x="161925" y="669925"/>
            <a:ext cx="4098925" cy="923925"/>
          </a:xfrm>
          <a:prstGeom prst="rect">
            <a:avLst/>
          </a:prstGeom>
        </p:spPr>
        <p:txBody>
          <a:bodyPr>
            <a:spAutoFit/>
          </a:bodyPr>
          <a:lstStyle/>
          <a:p>
            <a:pPr eaLnBrk="1" fontAlgn="auto" hangingPunct="1">
              <a:spcBef>
                <a:spcPts val="0"/>
              </a:spcBef>
              <a:spcAft>
                <a:spcPts val="0"/>
              </a:spcAft>
              <a:defRPr/>
            </a:pPr>
            <a:r>
              <a:rPr lang="en-US" sz="5400" b="1" dirty="0">
                <a:solidFill>
                  <a:srgbClr val="00B050"/>
                </a:solidFill>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Propaganda</a:t>
            </a:r>
          </a:p>
        </p:txBody>
      </p:sp>
      <p:sp>
        <p:nvSpPr>
          <p:cNvPr id="12" name="Rectangle 11"/>
          <p:cNvSpPr/>
          <p:nvPr/>
        </p:nvSpPr>
        <p:spPr>
          <a:xfrm rot="947170">
            <a:off x="7153275" y="4762500"/>
            <a:ext cx="5097463" cy="1322388"/>
          </a:xfrm>
          <a:prstGeom prst="rect">
            <a:avLst/>
          </a:prstGeom>
        </p:spPr>
        <p:txBody>
          <a:bodyPr wrap="none">
            <a:spAutoFit/>
          </a:bodyPr>
          <a:lstStyle/>
          <a:p>
            <a:pPr eaLnBrk="1" fontAlgn="auto" hangingPunct="1">
              <a:spcBef>
                <a:spcPts val="0"/>
              </a:spcBef>
              <a:spcAft>
                <a:spcPts val="0"/>
              </a:spcAft>
              <a:defRPr/>
            </a:pPr>
            <a:r>
              <a:rPr lang="en-US" sz="8000" b="1" dirty="0" err="1">
                <a:solidFill>
                  <a:schemeClr val="accent2">
                    <a:lumMod val="50000"/>
                  </a:schemeClr>
                </a:solidFill>
                <a:latin typeface="AR ESSENCE" panose="02000000000000000000" pitchFamily="2" charset="0"/>
              </a:rPr>
              <a:t>Radicalisation</a:t>
            </a:r>
            <a:endParaRPr lang="en-US" sz="8000" b="1" dirty="0">
              <a:solidFill>
                <a:schemeClr val="accent2">
                  <a:lumMod val="50000"/>
                </a:schemeClr>
              </a:solidFill>
              <a:latin typeface="AR ESSENCE" panose="02000000000000000000" pitchFamily="2" charset="0"/>
            </a:endParaRPr>
          </a:p>
        </p:txBody>
      </p:sp>
      <p:sp>
        <p:nvSpPr>
          <p:cNvPr id="13" name="Rectangle 12"/>
          <p:cNvSpPr>
            <a:spLocks noChangeArrowheads="1"/>
          </p:cNvSpPr>
          <p:nvPr/>
        </p:nvSpPr>
        <p:spPr bwMode="auto">
          <a:xfrm rot="-1869609">
            <a:off x="204788" y="2030413"/>
            <a:ext cx="2932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0">
                <a:solidFill>
                  <a:srgbClr val="FF0000"/>
                </a:solidFill>
                <a:latin typeface="AR ESSENCE" panose="02000000000000000000" pitchFamily="2" charset="0"/>
                <a:ea typeface="Adobe Fan Heiti Std B" panose="020B0700000000000000" pitchFamily="34" charset="-128"/>
                <a:cs typeface="Adobe Arabic" panose="02040503050201020203" pitchFamily="18" charset="-78"/>
              </a:rPr>
              <a:t>Blackmail</a:t>
            </a:r>
          </a:p>
        </p:txBody>
      </p:sp>
      <p:sp>
        <p:nvSpPr>
          <p:cNvPr id="14" name="Rectangle 13"/>
          <p:cNvSpPr>
            <a:spLocks noChangeArrowheads="1"/>
          </p:cNvSpPr>
          <p:nvPr/>
        </p:nvSpPr>
        <p:spPr bwMode="auto">
          <a:xfrm>
            <a:off x="2924175" y="2514600"/>
            <a:ext cx="53451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dirty="0">
                <a:solidFill>
                  <a:srgbClr val="00B050"/>
                </a:solidFill>
                <a:latin typeface="Adobe Gothic Std B" panose="020B0800000000000000" pitchFamily="34" charset="-128"/>
                <a:ea typeface="Adobe Gothic Std B" panose="020B0800000000000000" pitchFamily="34" charset="-128"/>
              </a:rPr>
              <a:t>Cyber bullying</a:t>
            </a:r>
          </a:p>
        </p:txBody>
      </p:sp>
      <p:sp>
        <p:nvSpPr>
          <p:cNvPr id="15" name="Rectangle 14"/>
          <p:cNvSpPr/>
          <p:nvPr/>
        </p:nvSpPr>
        <p:spPr>
          <a:xfrm>
            <a:off x="3690938" y="57150"/>
            <a:ext cx="2635250" cy="1108075"/>
          </a:xfrm>
          <a:prstGeom prst="rect">
            <a:avLst/>
          </a:prstGeom>
        </p:spPr>
        <p:txBody>
          <a:bodyPr wrap="none">
            <a:spAutoFit/>
          </a:bodyPr>
          <a:lstStyle/>
          <a:p>
            <a:pPr eaLnBrk="1" fontAlgn="auto" hangingPunct="1">
              <a:spcBef>
                <a:spcPts val="0"/>
              </a:spcBef>
              <a:spcAft>
                <a:spcPts val="0"/>
              </a:spcAft>
              <a:defRPr/>
            </a:pPr>
            <a:r>
              <a:rPr lang="en-US" sz="6600" b="1" dirty="0">
                <a:solidFill>
                  <a:srgbClr val="00B0F0"/>
                </a:solidFill>
                <a:effectLst>
                  <a:outerShdw blurRad="38100" dist="38100" dir="2700000" algn="tl">
                    <a:srgbClr val="000000">
                      <a:alpha val="43137"/>
                    </a:srgbClr>
                  </a:outerShdw>
                </a:effectLst>
                <a:latin typeface="+mn-lt"/>
              </a:rPr>
              <a:t>Kidnap</a:t>
            </a:r>
          </a:p>
        </p:txBody>
      </p:sp>
      <p:sp>
        <p:nvSpPr>
          <p:cNvPr id="16" name="Rectangle 15"/>
          <p:cNvSpPr>
            <a:spLocks noChangeArrowheads="1"/>
          </p:cNvSpPr>
          <p:nvPr/>
        </p:nvSpPr>
        <p:spPr bwMode="auto">
          <a:xfrm>
            <a:off x="1685925" y="3467100"/>
            <a:ext cx="20970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0" b="1"/>
              <a:t>Theft</a:t>
            </a:r>
          </a:p>
        </p:txBody>
      </p:sp>
      <p:sp>
        <p:nvSpPr>
          <p:cNvPr id="17" name="Rectangle 16"/>
          <p:cNvSpPr>
            <a:spLocks noChangeArrowheads="1"/>
          </p:cNvSpPr>
          <p:nvPr/>
        </p:nvSpPr>
        <p:spPr bwMode="auto">
          <a:xfrm rot="-370390">
            <a:off x="6161088" y="3646488"/>
            <a:ext cx="5635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dirty="0">
                <a:solidFill>
                  <a:srgbClr val="FF0000"/>
                </a:solidFill>
                <a:latin typeface="Adobe Gothic Std B" panose="020B0800000000000000" pitchFamily="34" charset="-128"/>
                <a:ea typeface="Adobe Gothic Std B" panose="020B0800000000000000" pitchFamily="34" charset="-128"/>
              </a:rPr>
              <a:t>Loss of Privacy</a:t>
            </a:r>
          </a:p>
        </p:txBody>
      </p:sp>
      <p:sp>
        <p:nvSpPr>
          <p:cNvPr id="2" name="TextBox 1"/>
          <p:cNvSpPr txBox="1"/>
          <p:nvPr/>
        </p:nvSpPr>
        <p:spPr>
          <a:xfrm rot="1544251">
            <a:off x="8613775" y="2298700"/>
            <a:ext cx="3484563" cy="1016000"/>
          </a:xfrm>
          <a:prstGeom prst="rect">
            <a:avLst/>
          </a:prstGeom>
          <a:noFill/>
        </p:spPr>
        <p:txBody>
          <a:bodyPr>
            <a:spAutoFit/>
          </a:bodyPr>
          <a:lstStyle/>
          <a:p>
            <a:pPr algn="ctr" eaLnBrk="1" fontAlgn="auto" hangingPunct="1">
              <a:spcBef>
                <a:spcPts val="0"/>
              </a:spcBef>
              <a:spcAft>
                <a:spcPts val="0"/>
              </a:spcAft>
              <a:defRPr/>
            </a:pPr>
            <a:r>
              <a:rPr lang="en-US" sz="6000" b="1" dirty="0">
                <a:solidFill>
                  <a:srgbClr val="0070C0"/>
                </a:solidFill>
                <a:effectLst>
                  <a:outerShdw blurRad="38100" dist="38100" dir="2700000" algn="tl">
                    <a:srgbClr val="000000">
                      <a:alpha val="43137"/>
                    </a:srgbClr>
                  </a:outerShdw>
                </a:effectLst>
                <a:latin typeface="Adobe Kaiti Std R" panose="02020400000000000000" pitchFamily="18" charset="-128"/>
                <a:ea typeface="Adobe Kaiti Std R" panose="02020400000000000000" pitchFamily="18" charset="-128"/>
              </a:rPr>
              <a:t>Anxiety</a:t>
            </a:r>
          </a:p>
        </p:txBody>
      </p:sp>
      <p:sp>
        <p:nvSpPr>
          <p:cNvPr id="3" name="TextBox 2"/>
          <p:cNvSpPr txBox="1">
            <a:spLocks noChangeArrowheads="1"/>
          </p:cNvSpPr>
          <p:nvPr/>
        </p:nvSpPr>
        <p:spPr bwMode="auto">
          <a:xfrm rot="-343418">
            <a:off x="4183063" y="5857875"/>
            <a:ext cx="47132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dirty="0">
                <a:solidFill>
                  <a:srgbClr val="FF0000"/>
                </a:solidFill>
                <a:latin typeface="AR BERKLEY" panose="02000000000000000000" pitchFamily="2" charset="0"/>
              </a:rPr>
              <a:t>Relationships</a:t>
            </a:r>
            <a:endParaRPr lang="en-US" altLang="en-US" sz="4000" dirty="0">
              <a:latin typeface="AR BERKLEY" panose="02000000000000000000" pitchFamily="2" charset="0"/>
            </a:endParaRPr>
          </a:p>
        </p:txBody>
      </p:sp>
      <p:sp>
        <p:nvSpPr>
          <p:cNvPr id="5" name="TextBox 4"/>
          <p:cNvSpPr txBox="1">
            <a:spLocks noChangeArrowheads="1"/>
          </p:cNvSpPr>
          <p:nvPr/>
        </p:nvSpPr>
        <p:spPr bwMode="auto">
          <a:xfrm rot="-294889">
            <a:off x="3516313" y="3295650"/>
            <a:ext cx="53673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dirty="0">
                <a:solidFill>
                  <a:srgbClr val="C00000"/>
                </a:solidFill>
              </a:rPr>
              <a:t>Communication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p:bldP spid="17" grpId="0"/>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44750" y="2962275"/>
            <a:ext cx="6884988" cy="101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rgbClr val="FFC000"/>
                </a:solidFill>
                <a:latin typeface="Adobe Fan Heiti Std B" panose="020B0700000000000000" pitchFamily="34" charset="-128"/>
                <a:ea typeface="Adobe Fan Heiti Std B" panose="020B0700000000000000" pitchFamily="34" charset="-128"/>
              </a:rPr>
              <a:t>Classic Response?</a:t>
            </a:r>
          </a:p>
        </p:txBody>
      </p:sp>
      <p:sp>
        <p:nvSpPr>
          <p:cNvPr id="5" name="Rectangle 4"/>
          <p:cNvSpPr>
            <a:spLocks noChangeArrowheads="1"/>
          </p:cNvSpPr>
          <p:nvPr/>
        </p:nvSpPr>
        <p:spPr bwMode="auto">
          <a:xfrm>
            <a:off x="3703638" y="5030788"/>
            <a:ext cx="4130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600" b="1">
                <a:solidFill>
                  <a:srgbClr val="C00000"/>
                </a:solidFill>
              </a:rPr>
              <a:t>Expelled</a:t>
            </a:r>
          </a:p>
        </p:txBody>
      </p:sp>
      <p:sp>
        <p:nvSpPr>
          <p:cNvPr id="6" name="Rectangle 5"/>
          <p:cNvSpPr>
            <a:spLocks noChangeArrowheads="1"/>
          </p:cNvSpPr>
          <p:nvPr/>
        </p:nvSpPr>
        <p:spPr bwMode="auto">
          <a:xfrm rot="884150">
            <a:off x="8455025" y="4852988"/>
            <a:ext cx="3467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a:solidFill>
                  <a:srgbClr val="00B050"/>
                </a:solidFill>
              </a:rPr>
              <a:t>Resigned</a:t>
            </a:r>
          </a:p>
        </p:txBody>
      </p:sp>
      <p:sp>
        <p:nvSpPr>
          <p:cNvPr id="7" name="Rectangle 6"/>
          <p:cNvSpPr>
            <a:spLocks noChangeArrowheads="1"/>
          </p:cNvSpPr>
          <p:nvPr/>
        </p:nvSpPr>
        <p:spPr bwMode="auto">
          <a:xfrm>
            <a:off x="5768975" y="190500"/>
            <a:ext cx="5865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latin typeface="AR ESSENCE" panose="02000000000000000000" pitchFamily="2" charset="0"/>
              </a:rPr>
              <a:t>“It’s </a:t>
            </a:r>
            <a:r>
              <a:rPr lang="en-US" altLang="en-US" sz="5400">
                <a:solidFill>
                  <a:srgbClr val="FF0000"/>
                </a:solidFill>
                <a:latin typeface="AR ESSENCE" panose="02000000000000000000" pitchFamily="2" charset="0"/>
              </a:rPr>
              <a:t>not </a:t>
            </a:r>
            <a:r>
              <a:rPr lang="en-US" altLang="en-US" sz="5400">
                <a:latin typeface="AR ESSENCE" panose="02000000000000000000" pitchFamily="2" charset="0"/>
              </a:rPr>
              <a:t>my business”</a:t>
            </a:r>
          </a:p>
        </p:txBody>
      </p:sp>
      <p:sp>
        <p:nvSpPr>
          <p:cNvPr id="8" name="Rectangle 7"/>
          <p:cNvSpPr>
            <a:spLocks noChangeArrowheads="1"/>
          </p:cNvSpPr>
          <p:nvPr/>
        </p:nvSpPr>
        <p:spPr bwMode="auto">
          <a:xfrm>
            <a:off x="614363" y="4252913"/>
            <a:ext cx="29384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600" b="1"/>
              <a:t>Blocked</a:t>
            </a:r>
          </a:p>
        </p:txBody>
      </p:sp>
      <p:sp>
        <p:nvSpPr>
          <p:cNvPr id="9" name="Rectangle 8"/>
          <p:cNvSpPr>
            <a:spLocks noChangeArrowheads="1"/>
          </p:cNvSpPr>
          <p:nvPr/>
        </p:nvSpPr>
        <p:spPr bwMode="auto">
          <a:xfrm rot="-1701324">
            <a:off x="1503363" y="587375"/>
            <a:ext cx="2611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t>Blamed</a:t>
            </a:r>
          </a:p>
        </p:txBody>
      </p:sp>
      <p:sp>
        <p:nvSpPr>
          <p:cNvPr id="10" name="Rectangle 9"/>
          <p:cNvSpPr/>
          <p:nvPr/>
        </p:nvSpPr>
        <p:spPr>
          <a:xfrm rot="342133">
            <a:off x="6326188" y="1908175"/>
            <a:ext cx="5865812" cy="923925"/>
          </a:xfrm>
          <a:prstGeom prst="rect">
            <a:avLst/>
          </a:prstGeom>
        </p:spPr>
        <p:txBody>
          <a:bodyPr>
            <a:spAutoFit/>
          </a:bodyPr>
          <a:lstStyle/>
          <a:p>
            <a:pPr algn="ctr" eaLnBrk="1" fontAlgn="auto" hangingPunct="1">
              <a:spcBef>
                <a:spcPts val="0"/>
              </a:spcBef>
              <a:spcAft>
                <a:spcPts val="0"/>
              </a:spcAft>
              <a:defRPr/>
            </a:pPr>
            <a:r>
              <a:rPr lang="en-US" sz="5400" b="1" dirty="0">
                <a:solidFill>
                  <a:schemeClr val="accent2">
                    <a:lumMod val="75000"/>
                  </a:schemeClr>
                </a:solidFill>
                <a:effectLst>
                  <a:outerShdw blurRad="38100" dist="38100" dir="2700000" algn="tl">
                    <a:srgbClr val="000000">
                      <a:alpha val="43137"/>
                    </a:srgbClr>
                  </a:outerShdw>
                </a:effectLst>
                <a:latin typeface="AR BERKLEY" panose="02000000000000000000" pitchFamily="2" charset="0"/>
              </a:rPr>
              <a:t>Rules &amp; Regulations</a:t>
            </a:r>
          </a:p>
        </p:txBody>
      </p:sp>
      <p:sp>
        <p:nvSpPr>
          <p:cNvPr id="11" name="Rectangle 10"/>
          <p:cNvSpPr/>
          <p:nvPr/>
        </p:nvSpPr>
        <p:spPr>
          <a:xfrm>
            <a:off x="3473450" y="1252538"/>
            <a:ext cx="3141663" cy="1014412"/>
          </a:xfrm>
          <a:prstGeom prst="rect">
            <a:avLst/>
          </a:prstGeom>
        </p:spPr>
        <p:txBody>
          <a:bodyPr wrap="none">
            <a:spAutoFit/>
          </a:bodyPr>
          <a:lstStyle/>
          <a:p>
            <a:pPr eaLnBrk="1" fontAlgn="auto" hangingPunct="1">
              <a:spcBef>
                <a:spcPts val="0"/>
              </a:spcBef>
              <a:spcAft>
                <a:spcPts val="0"/>
              </a:spcAft>
              <a:defRPr/>
            </a:pPr>
            <a:r>
              <a:rPr lang="en-US" sz="6000" b="1" dirty="0">
                <a:solidFill>
                  <a:srgbClr val="FF0000"/>
                </a:solidFill>
                <a:effectLst>
                  <a:outerShdw blurRad="38100" dist="38100" dir="2700000" algn="tl">
                    <a:srgbClr val="000000">
                      <a:alpha val="43137"/>
                    </a:srgbClr>
                  </a:outerShdw>
                </a:effectLst>
                <a:latin typeface="+mn-lt"/>
              </a:rPr>
              <a:t>Lectured</a:t>
            </a:r>
            <a:r>
              <a:rPr lang="en-US" sz="6000" b="1" dirty="0">
                <a:solidFill>
                  <a:srgbClr val="00B050"/>
                </a:solidFill>
                <a:effectLst>
                  <a:outerShdw blurRad="38100" dist="38100" dir="2700000" algn="tl">
                    <a:srgbClr val="000000">
                      <a:alpha val="43137"/>
                    </a:srgbClr>
                  </a:outerShdw>
                </a:effectLst>
                <a:latin typeface="+mn-lt"/>
              </a:rPr>
              <a:t> </a:t>
            </a:r>
          </a:p>
        </p:txBody>
      </p:sp>
      <p:sp>
        <p:nvSpPr>
          <p:cNvPr id="12" name="Rectangle 11"/>
          <p:cNvSpPr/>
          <p:nvPr/>
        </p:nvSpPr>
        <p:spPr>
          <a:xfrm rot="2615426">
            <a:off x="-90488" y="2389188"/>
            <a:ext cx="2698751" cy="923925"/>
          </a:xfrm>
          <a:prstGeom prst="rect">
            <a:avLst/>
          </a:prstGeom>
        </p:spPr>
        <p:txBody>
          <a:bodyPr>
            <a:spAutoFit/>
          </a:bodyPr>
          <a:lstStyle/>
          <a:p>
            <a:pPr algn="ctr" eaLnBrk="1" fontAlgn="auto" hangingPunct="1">
              <a:spcBef>
                <a:spcPts val="0"/>
              </a:spcBef>
              <a:spcAft>
                <a:spcPts val="0"/>
              </a:spcAft>
              <a:defRPr/>
            </a:pPr>
            <a:r>
              <a:rPr lang="en-US" sz="5400" b="1" dirty="0">
                <a:solidFill>
                  <a:srgbClr val="00B050"/>
                </a:solidFill>
                <a:effectLst>
                  <a:outerShdw blurRad="38100" dist="38100" dir="2700000" algn="tl">
                    <a:srgbClr val="000000">
                      <a:alpha val="43137"/>
                    </a:srgbClr>
                  </a:outerShdw>
                </a:effectLst>
                <a:latin typeface="+mn-lt"/>
              </a:rPr>
              <a:t>Denial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rot="467737">
            <a:off x="7067550" y="2614613"/>
            <a:ext cx="48529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rgbClr val="FF0000"/>
                </a:solidFill>
                <a:latin typeface="Adobe Fan Heiti Std B" panose="020B0700000000000000" pitchFamily="34" charset="-128"/>
                <a:ea typeface="Adobe Fan Heiti Std B" panose="020B0700000000000000" pitchFamily="34" charset="-128"/>
              </a:rPr>
              <a:t>On the Sidelines</a:t>
            </a:r>
          </a:p>
        </p:txBody>
      </p:sp>
      <p:sp>
        <p:nvSpPr>
          <p:cNvPr id="5" name="TextBox 4"/>
          <p:cNvSpPr txBox="1"/>
          <p:nvPr/>
        </p:nvSpPr>
        <p:spPr>
          <a:xfrm rot="894224">
            <a:off x="5789613" y="1323975"/>
            <a:ext cx="3622675" cy="1108075"/>
          </a:xfrm>
          <a:prstGeom prst="rect">
            <a:avLst/>
          </a:prstGeom>
          <a:noFill/>
        </p:spPr>
        <p:txBody>
          <a:bodyPr>
            <a:spAutoFit/>
          </a:bodyPr>
          <a:lstStyle/>
          <a:p>
            <a:pPr algn="ctr" eaLnBrk="1" fontAlgn="auto" hangingPunct="1">
              <a:spcBef>
                <a:spcPts val="0"/>
              </a:spcBef>
              <a:spcAft>
                <a:spcPts val="0"/>
              </a:spcAft>
              <a:defRPr/>
            </a:pPr>
            <a:r>
              <a:rPr lang="en-US" sz="6600" dirty="0">
                <a:solidFill>
                  <a:srgbClr val="00B050"/>
                </a:solidFill>
                <a:effectLst>
                  <a:outerShdw blurRad="38100" dist="38100" dir="2700000" algn="tl">
                    <a:srgbClr val="000000">
                      <a:alpha val="43137"/>
                    </a:srgbClr>
                  </a:outerShdw>
                </a:effectLst>
                <a:latin typeface="+mn-lt"/>
              </a:rPr>
              <a:t>Inform</a:t>
            </a:r>
          </a:p>
        </p:txBody>
      </p:sp>
      <p:sp>
        <p:nvSpPr>
          <p:cNvPr id="6" name="TextBox 5"/>
          <p:cNvSpPr txBox="1">
            <a:spLocks noChangeArrowheads="1"/>
          </p:cNvSpPr>
          <p:nvPr/>
        </p:nvSpPr>
        <p:spPr bwMode="auto">
          <a:xfrm>
            <a:off x="3201988" y="5143500"/>
            <a:ext cx="5976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600" b="1">
                <a:solidFill>
                  <a:srgbClr val="00B050"/>
                </a:solidFill>
              </a:rPr>
              <a:t>Educate </a:t>
            </a:r>
            <a:r>
              <a:rPr lang="en-US" altLang="en-US" sz="4000" b="1">
                <a:solidFill>
                  <a:srgbClr val="00B050"/>
                </a:solidFill>
              </a:rPr>
              <a:t>Ourselves</a:t>
            </a:r>
            <a:endParaRPr lang="en-US" altLang="en-US" sz="6600" b="1">
              <a:solidFill>
                <a:srgbClr val="00B050"/>
              </a:solidFill>
            </a:endParaRPr>
          </a:p>
        </p:txBody>
      </p:sp>
      <p:sp>
        <p:nvSpPr>
          <p:cNvPr id="7" name="TextBox 6"/>
          <p:cNvSpPr txBox="1">
            <a:spLocks noChangeArrowheads="1"/>
          </p:cNvSpPr>
          <p:nvPr/>
        </p:nvSpPr>
        <p:spPr bwMode="auto">
          <a:xfrm rot="-2895915">
            <a:off x="337344" y="1359694"/>
            <a:ext cx="33797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600" b="1">
                <a:solidFill>
                  <a:srgbClr val="00B050"/>
                </a:solidFill>
              </a:rPr>
              <a:t>Protect</a:t>
            </a:r>
          </a:p>
        </p:txBody>
      </p:sp>
      <p:sp>
        <p:nvSpPr>
          <p:cNvPr id="8" name="TextBox 7"/>
          <p:cNvSpPr txBox="1">
            <a:spLocks noChangeArrowheads="1"/>
          </p:cNvSpPr>
          <p:nvPr/>
        </p:nvSpPr>
        <p:spPr bwMode="auto">
          <a:xfrm>
            <a:off x="2811463" y="2878138"/>
            <a:ext cx="3622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200" b="1">
                <a:solidFill>
                  <a:srgbClr val="FF0000"/>
                </a:solidFill>
              </a:rPr>
              <a:t>Expelling</a:t>
            </a:r>
          </a:p>
        </p:txBody>
      </p:sp>
      <p:sp>
        <p:nvSpPr>
          <p:cNvPr id="10" name="TextBox 9"/>
          <p:cNvSpPr txBox="1">
            <a:spLocks noChangeArrowheads="1"/>
          </p:cNvSpPr>
          <p:nvPr/>
        </p:nvSpPr>
        <p:spPr bwMode="auto">
          <a:xfrm rot="1229251">
            <a:off x="3030538" y="2316163"/>
            <a:ext cx="39004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a:solidFill>
                  <a:srgbClr val="002060"/>
                </a:solidFill>
                <a:latin typeface="Adobe Fan Heiti Std B" panose="020B0700000000000000" pitchFamily="34" charset="-128"/>
                <a:ea typeface="Adobe Fan Heiti Std B" panose="020B0700000000000000" pitchFamily="34" charset="-128"/>
              </a:rPr>
              <a:t>Mentor, Coach, Counsel</a:t>
            </a:r>
          </a:p>
        </p:txBody>
      </p:sp>
      <p:sp>
        <p:nvSpPr>
          <p:cNvPr id="11" name="TextBox 10"/>
          <p:cNvSpPr txBox="1">
            <a:spLocks noChangeArrowheads="1"/>
          </p:cNvSpPr>
          <p:nvPr/>
        </p:nvSpPr>
        <p:spPr bwMode="auto">
          <a:xfrm rot="-2158259">
            <a:off x="330200" y="1695450"/>
            <a:ext cx="5072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600" b="1">
                <a:solidFill>
                  <a:srgbClr val="FF0000"/>
                </a:solidFill>
              </a:rPr>
              <a:t>Condemning</a:t>
            </a:r>
          </a:p>
        </p:txBody>
      </p:sp>
      <p:sp>
        <p:nvSpPr>
          <p:cNvPr id="12" name="TextBox 11"/>
          <p:cNvSpPr txBox="1"/>
          <p:nvPr/>
        </p:nvSpPr>
        <p:spPr>
          <a:xfrm>
            <a:off x="2867025" y="4891088"/>
            <a:ext cx="7550150" cy="1108075"/>
          </a:xfrm>
          <a:prstGeom prst="rect">
            <a:avLst/>
          </a:prstGeom>
          <a:noFill/>
        </p:spPr>
        <p:txBody>
          <a:bodyPr>
            <a:spAutoFit/>
          </a:bodyPr>
          <a:lstStyle/>
          <a:p>
            <a:pPr algn="ctr" eaLnBrk="1" fontAlgn="auto" hangingPunct="1">
              <a:spcBef>
                <a:spcPts val="0"/>
              </a:spcBef>
              <a:spcAft>
                <a:spcPts val="0"/>
              </a:spcAft>
              <a:defRPr/>
            </a:pPr>
            <a:r>
              <a:rPr lang="en-US" sz="6600" dirty="0">
                <a:solidFill>
                  <a:srgbClr val="FF0000"/>
                </a:solidFill>
                <a:latin typeface="+mn-lt"/>
              </a:rPr>
              <a:t>Castigating </a:t>
            </a:r>
            <a:r>
              <a:rPr lang="en-US" sz="3600" dirty="0">
                <a:solidFill>
                  <a:srgbClr val="FF0000"/>
                </a:solidFill>
                <a:effectLst>
                  <a:outerShdw blurRad="38100" dist="38100" dir="2700000" algn="tl">
                    <a:srgbClr val="000000">
                      <a:alpha val="43137"/>
                    </a:srgbClr>
                  </a:outerShdw>
                </a:effectLst>
                <a:latin typeface="+mn-lt"/>
              </a:rPr>
              <a:t>Change Agents</a:t>
            </a:r>
            <a:endParaRPr lang="en-US" sz="6600" dirty="0">
              <a:solidFill>
                <a:srgbClr val="FF0000"/>
              </a:solidFill>
              <a:effectLst>
                <a:outerShdw blurRad="38100" dist="38100" dir="2700000" algn="tl">
                  <a:srgbClr val="000000">
                    <a:alpha val="43137"/>
                  </a:srgbClr>
                </a:outerShdw>
              </a:effectLst>
              <a:latin typeface="+mn-lt"/>
            </a:endParaRPr>
          </a:p>
        </p:txBody>
      </p:sp>
      <p:sp>
        <p:nvSpPr>
          <p:cNvPr id="13" name="TextBox 12"/>
          <p:cNvSpPr txBox="1"/>
          <p:nvPr/>
        </p:nvSpPr>
        <p:spPr>
          <a:xfrm rot="20049111">
            <a:off x="6213475" y="3744913"/>
            <a:ext cx="5362575" cy="1108075"/>
          </a:xfrm>
          <a:prstGeom prst="rect">
            <a:avLst/>
          </a:prstGeom>
          <a:noFill/>
        </p:spPr>
        <p:txBody>
          <a:bodyPr>
            <a:spAutoFit/>
          </a:bodyPr>
          <a:lstStyle/>
          <a:p>
            <a:pPr algn="ctr" eaLnBrk="1" fontAlgn="auto" hangingPunct="1">
              <a:spcBef>
                <a:spcPts val="0"/>
              </a:spcBef>
              <a:spcAft>
                <a:spcPts val="0"/>
              </a:spcAft>
              <a:defRPr/>
            </a:pPr>
            <a:r>
              <a:rPr lang="en-US" sz="6600" b="1" dirty="0">
                <a:solidFill>
                  <a:srgbClr val="00B050"/>
                </a:solidFill>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Take Action</a:t>
            </a:r>
          </a:p>
        </p:txBody>
      </p:sp>
      <p:sp>
        <p:nvSpPr>
          <p:cNvPr id="14" name="TextBox 13"/>
          <p:cNvSpPr txBox="1"/>
          <p:nvPr/>
        </p:nvSpPr>
        <p:spPr>
          <a:xfrm rot="1912130">
            <a:off x="611188" y="4113213"/>
            <a:ext cx="3306762" cy="1200150"/>
          </a:xfrm>
          <a:prstGeom prst="rect">
            <a:avLst/>
          </a:prstGeom>
          <a:noFill/>
        </p:spPr>
        <p:txBody>
          <a:bodyPr>
            <a:spAutoFit/>
          </a:bodyPr>
          <a:lstStyle/>
          <a:p>
            <a:pPr eaLnBrk="1" fontAlgn="auto" hangingPunct="1">
              <a:spcBef>
                <a:spcPts val="0"/>
              </a:spcBef>
              <a:spcAft>
                <a:spcPts val="0"/>
              </a:spcAft>
              <a:defRPr/>
            </a:pPr>
            <a:r>
              <a:rPr lang="en-US" sz="7200" dirty="0">
                <a:solidFill>
                  <a:schemeClr val="accent1">
                    <a:lumMod val="50000"/>
                  </a:schemeClr>
                </a:solidFill>
                <a:effectLst>
                  <a:outerShdw blurRad="38100" dist="38100" dir="2700000" algn="tl">
                    <a:srgbClr val="000000">
                      <a:alpha val="43137"/>
                    </a:srgbClr>
                  </a:outerShdw>
                </a:effectLst>
                <a:latin typeface="+mn-lt"/>
              </a:rPr>
              <a:t>Engage</a:t>
            </a:r>
          </a:p>
        </p:txBody>
      </p:sp>
      <p:sp>
        <p:nvSpPr>
          <p:cNvPr id="10252" name="Rectangle 14"/>
          <p:cNvSpPr>
            <a:spLocks noChangeArrowheads="1"/>
          </p:cNvSpPr>
          <p:nvPr/>
        </p:nvSpPr>
        <p:spPr bwMode="auto">
          <a:xfrm>
            <a:off x="5111750" y="80963"/>
            <a:ext cx="6918325"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b="1">
                <a:solidFill>
                  <a:srgbClr val="FFC000"/>
                </a:solidFill>
                <a:latin typeface="Adobe Fan Heiti Std B" panose="020B0700000000000000" pitchFamily="34" charset="-128"/>
                <a:ea typeface="Adobe Fan Heiti Std B" panose="020B0700000000000000" pitchFamily="34" charset="-128"/>
              </a:rPr>
              <a:t>What if we Chose?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xit" presetSubtype="0" fill="hold" grpId="0" nodeType="clickEffect">
                                  <p:stCondLst>
                                    <p:cond delay="0"/>
                                  </p:stCondLst>
                                  <p:childTnLst>
                                    <p:anim calcmode="lin" valueType="num">
                                      <p:cBhvr>
                                        <p:cTn id="21" dur="1000"/>
                                        <p:tgtEl>
                                          <p:spTgt spid="11"/>
                                        </p:tgtEl>
                                        <p:attrNameLst>
                                          <p:attrName>ppt_w</p:attrName>
                                        </p:attrNameLst>
                                      </p:cBhvr>
                                      <p:tavLst>
                                        <p:tav tm="0">
                                          <p:val>
                                            <p:strVal val="ppt_w"/>
                                          </p:val>
                                        </p:tav>
                                        <p:tav tm="100000">
                                          <p:val>
                                            <p:fltVal val="0"/>
                                          </p:val>
                                        </p:tav>
                                      </p:tavLst>
                                    </p:anim>
                                    <p:anim calcmode="lin" valueType="num">
                                      <p:cBhvr>
                                        <p:cTn id="22" dur="1000"/>
                                        <p:tgtEl>
                                          <p:spTgt spid="11"/>
                                        </p:tgtEl>
                                        <p:attrNameLst>
                                          <p:attrName>ppt_h</p:attrName>
                                        </p:attrNameLst>
                                      </p:cBhvr>
                                      <p:tavLst>
                                        <p:tav tm="0">
                                          <p:val>
                                            <p:strVal val="ppt_h"/>
                                          </p:val>
                                        </p:tav>
                                        <p:tav tm="100000">
                                          <p:val>
                                            <p:fltVal val="0"/>
                                          </p:val>
                                        </p:tav>
                                      </p:tavLst>
                                    </p:anim>
                                    <p:anim calcmode="lin" valueType="num">
                                      <p:cBhvr>
                                        <p:cTn id="23" dur="1000"/>
                                        <p:tgtEl>
                                          <p:spTgt spid="11"/>
                                        </p:tgtEl>
                                        <p:attrNameLst>
                                          <p:attrName>style.rotation</p:attrName>
                                        </p:attrNameLst>
                                      </p:cBhvr>
                                      <p:tavLst>
                                        <p:tav tm="0">
                                          <p:val>
                                            <p:fltVal val="0"/>
                                          </p:val>
                                        </p:tav>
                                        <p:tav tm="100000">
                                          <p:val>
                                            <p:fltVal val="90"/>
                                          </p:val>
                                        </p:tav>
                                      </p:tavLst>
                                    </p:anim>
                                    <p:animEffect transition="out" filter="fad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32" fill="hold" grpId="0" nodeType="clickEffect">
                                  <p:stCondLst>
                                    <p:cond delay="0"/>
                                  </p:stCondLst>
                                  <p:childTnLst>
                                    <p:anim calcmode="lin" valueType="num">
                                      <p:cBhvr>
                                        <p:cTn id="36" dur="1000"/>
                                        <p:tgtEl>
                                          <p:spTgt spid="12"/>
                                        </p:tgtEl>
                                        <p:attrNameLst>
                                          <p:attrName>ppt_w</p:attrName>
                                        </p:attrNameLst>
                                      </p:cBhvr>
                                      <p:tavLst>
                                        <p:tav tm="0">
                                          <p:val>
                                            <p:strVal val="ppt_w"/>
                                          </p:val>
                                        </p:tav>
                                        <p:tav tm="100000">
                                          <p:val>
                                            <p:fltVal val="0"/>
                                          </p:val>
                                        </p:tav>
                                      </p:tavLst>
                                    </p:anim>
                                    <p:anim calcmode="lin" valueType="num">
                                      <p:cBhvr>
                                        <p:cTn id="37" dur="1000"/>
                                        <p:tgtEl>
                                          <p:spTgt spid="12"/>
                                        </p:tgtEl>
                                        <p:attrNameLst>
                                          <p:attrName>ppt_h</p:attrName>
                                        </p:attrNameLst>
                                      </p:cBhvr>
                                      <p:tavLst>
                                        <p:tav tm="0">
                                          <p:val>
                                            <p:strVal val="ppt_h"/>
                                          </p:val>
                                        </p:tav>
                                        <p:tav tm="100000">
                                          <p:val>
                                            <p:fltVal val="0"/>
                                          </p:val>
                                        </p:tav>
                                      </p:tavLst>
                                    </p:anim>
                                    <p:animEffect transition="out" filter="fade">
                                      <p:cBhvr>
                                        <p:cTn id="38" dur="1000"/>
                                        <p:tgtEl>
                                          <p:spTgt spid="12"/>
                                        </p:tgtEl>
                                      </p:cBhvr>
                                    </p:animEffect>
                                    <p:set>
                                      <p:cBhvr>
                                        <p:cTn id="39" dur="1" fill="hold">
                                          <p:stCondLst>
                                            <p:cond delay="999"/>
                                          </p:stCondLst>
                                        </p:cTn>
                                        <p:tgtEl>
                                          <p:spTgt spid="12"/>
                                        </p:tgtEl>
                                        <p:attrNameLst>
                                          <p:attrName>style.visibility</p:attrName>
                                        </p:attrNameLst>
                                      </p:cBhvr>
                                      <p:to>
                                        <p:strVal val="hidden"/>
                                      </p:to>
                                    </p:set>
                                  </p:childTnLst>
                                </p:cTn>
                              </p:par>
                            </p:childTnLst>
                          </p:cTn>
                        </p:par>
                        <p:par>
                          <p:cTn id="40" fill="hold" nodeType="afterGroup">
                            <p:stCondLst>
                              <p:cond delay="1000"/>
                            </p:stCondLst>
                            <p:childTnLst>
                              <p:par>
                                <p:cTn id="41" presetID="31"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xit" presetSubtype="32" fill="hold" grpId="0" nodeType="clickEffect">
                                  <p:stCondLst>
                                    <p:cond delay="0"/>
                                  </p:stCondLst>
                                  <p:childTnLst>
                                    <p:anim calcmode="lin" valueType="num">
                                      <p:cBhvr>
                                        <p:cTn id="50" dur="500"/>
                                        <p:tgtEl>
                                          <p:spTgt spid="4"/>
                                        </p:tgtEl>
                                        <p:attrNameLst>
                                          <p:attrName>ppt_w</p:attrName>
                                        </p:attrNameLst>
                                      </p:cBhvr>
                                      <p:tavLst>
                                        <p:tav tm="0">
                                          <p:val>
                                            <p:strVal val="ppt_w"/>
                                          </p:val>
                                        </p:tav>
                                        <p:tav tm="100000">
                                          <p:val>
                                            <p:fltVal val="0"/>
                                          </p:val>
                                        </p:tav>
                                      </p:tavLst>
                                    </p:anim>
                                    <p:anim calcmode="lin" valueType="num">
                                      <p:cBhvr>
                                        <p:cTn id="51" dur="500"/>
                                        <p:tgtEl>
                                          <p:spTgt spid="4"/>
                                        </p:tgtEl>
                                        <p:attrNameLst>
                                          <p:attrName>ppt_h</p:attrName>
                                        </p:attrNameLst>
                                      </p:cBhvr>
                                      <p:tavLst>
                                        <p:tav tm="0">
                                          <p:val>
                                            <p:strVal val="ppt_h"/>
                                          </p:val>
                                        </p:tav>
                                        <p:tav tm="100000">
                                          <p:val>
                                            <p:fltVal val="0"/>
                                          </p:val>
                                        </p:tav>
                                      </p:tavLst>
                                    </p:anim>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childTnLst>
                          </p:cTn>
                        </p:par>
                        <p:par>
                          <p:cTn id="54" fill="hold" nodeType="afterGroup">
                            <p:stCondLst>
                              <p:cond delay="500"/>
                            </p:stCondLst>
                            <p:childTnLst>
                              <p:par>
                                <p:cTn id="55" presetID="31"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par>
                          <p:cTn id="61" fill="hold" nodeType="afterGroup">
                            <p:stCondLst>
                              <p:cond delay="1500"/>
                            </p:stCondLst>
                            <p:childTnLst>
                              <p:par>
                                <p:cTn id="62" presetID="31"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childTnLst>
                          </p:cTn>
                        </p:par>
                        <p:par>
                          <p:cTn id="68" fill="hold" nodeType="afterGroup">
                            <p:stCondLst>
                              <p:cond delay="2500"/>
                            </p:stCondLst>
                            <p:childTnLst>
                              <p:par>
                                <p:cTn id="69" presetID="31"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2000" fill="hold"/>
                                        <p:tgtEl>
                                          <p:spTgt spid="13"/>
                                        </p:tgtEl>
                                        <p:attrNameLst>
                                          <p:attrName>ppt_w</p:attrName>
                                        </p:attrNameLst>
                                      </p:cBhvr>
                                      <p:tavLst>
                                        <p:tav tm="0">
                                          <p:val>
                                            <p:fltVal val="0"/>
                                          </p:val>
                                        </p:tav>
                                        <p:tav tm="100000">
                                          <p:val>
                                            <p:strVal val="#ppt_w"/>
                                          </p:val>
                                        </p:tav>
                                      </p:tavLst>
                                    </p:anim>
                                    <p:anim calcmode="lin" valueType="num">
                                      <p:cBhvr>
                                        <p:cTn id="72" dur="2000" fill="hold"/>
                                        <p:tgtEl>
                                          <p:spTgt spid="13"/>
                                        </p:tgtEl>
                                        <p:attrNameLst>
                                          <p:attrName>ppt_h</p:attrName>
                                        </p:attrNameLst>
                                      </p:cBhvr>
                                      <p:tavLst>
                                        <p:tav tm="0">
                                          <p:val>
                                            <p:fltVal val="0"/>
                                          </p:val>
                                        </p:tav>
                                        <p:tav tm="100000">
                                          <p:val>
                                            <p:strVal val="#ppt_h"/>
                                          </p:val>
                                        </p:tav>
                                      </p:tavLst>
                                    </p:anim>
                                    <p:anim calcmode="lin" valueType="num">
                                      <p:cBhvr>
                                        <p:cTn id="73" dur="2000" fill="hold"/>
                                        <p:tgtEl>
                                          <p:spTgt spid="13"/>
                                        </p:tgtEl>
                                        <p:attrNameLst>
                                          <p:attrName>style.rotation</p:attrName>
                                        </p:attrNameLst>
                                      </p:cBhvr>
                                      <p:tavLst>
                                        <p:tav tm="0">
                                          <p:val>
                                            <p:fltVal val="90"/>
                                          </p:val>
                                        </p:tav>
                                        <p:tav tm="100000">
                                          <p:val>
                                            <p:fltVal val="0"/>
                                          </p:val>
                                        </p:tav>
                                      </p:tavLst>
                                    </p:anim>
                                    <p:animEffect transition="in" filter="fade">
                                      <p:cBhvr>
                                        <p:cTn id="7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val="0"/>
              </a:ext>
            </a:extLst>
          </a:blip>
          <a:srcRect l="14217" t="17143" r="19443" b="20000"/>
          <a:stretch>
            <a:fillRect/>
          </a:stretch>
        </p:blipFill>
        <p:spPr bwMode="auto">
          <a:xfrm>
            <a:off x="0" y="123825"/>
            <a:ext cx="121920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p:cNvSpPr txBox="1">
            <a:spLocks noChangeArrowheads="1"/>
          </p:cNvSpPr>
          <p:nvPr/>
        </p:nvSpPr>
        <p:spPr bwMode="auto">
          <a:xfrm>
            <a:off x="0" y="5926138"/>
            <a:ext cx="8229600"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solidFill>
                  <a:srgbClr val="FFC000"/>
                </a:solidFill>
              </a:rPr>
              <a:t>World Wide Wilderness?</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TotalTime>
  <Words>203</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Calibri</vt:lpstr>
      <vt:lpstr>Arial</vt:lpstr>
      <vt:lpstr>Calibri Light</vt:lpstr>
      <vt:lpstr>Verdana</vt:lpstr>
      <vt:lpstr>Adobe Fan Heiti Std B</vt:lpstr>
      <vt:lpstr>AR ESSENCE</vt:lpstr>
      <vt:lpstr>Adobe Gothic Std B</vt:lpstr>
      <vt:lpstr>Adobe Arabic</vt:lpstr>
      <vt:lpstr>Adobe Kaiti Std R</vt:lpstr>
      <vt:lpstr>AR BERKLEY</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Security and Privacy</dc:title>
  <dc:creator>user</dc:creator>
  <cp:lastModifiedBy>user</cp:lastModifiedBy>
  <cp:revision>168</cp:revision>
  <dcterms:created xsi:type="dcterms:W3CDTF">2016-09-28T16:12:00Z</dcterms:created>
  <dcterms:modified xsi:type="dcterms:W3CDTF">2016-10-03T08:44:59Z</dcterms:modified>
</cp:coreProperties>
</file>